
<file path=[Content_Types].xml><?xml version="1.0" encoding="utf-8"?>
<Types xmlns="http://schemas.openxmlformats.org/package/2006/content-types">
  <Default Extension="mp3" ContentType="audio/mp3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2" r:id="rId3"/>
    <p:sldId id="258" r:id="rId4"/>
    <p:sldId id="259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7" autoAdjust="0"/>
    <p:restoredTop sz="94660"/>
  </p:normalViewPr>
  <p:slideViewPr>
    <p:cSldViewPr>
      <p:cViewPr>
        <p:scale>
          <a:sx n="76" d="100"/>
          <a:sy n="76" d="100"/>
        </p:scale>
        <p:origin x="-1422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4F312-8661-4B73-9DC1-8159B012D054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AAB40-D6C5-4B74-A239-7CA8841103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229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AAB40-D6C5-4B74-A239-7CA88411033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444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AAB40-D6C5-4B74-A239-7CA88411033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699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64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975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2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25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37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89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44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45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46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71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85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ABF9E-A6A7-4EE0-B40C-750A440F60CA}" type="datetimeFigureOut">
              <a:rPr lang="fr-FR" smtClean="0"/>
              <a:t>27/01/2016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0C4F0-7D3F-4A30-93FA-46B52B247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13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://www.jacqueslanciault.com/wp-content/RUDSC_10586_800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jacqueslanciault.com/wp-content/RUDSC_10596a_80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http://www.jacqueslanciault.com/wp-content/RUDSC_0189b_800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jacqueslanciault.com/wp-content/RUDSC_0189e_80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http://www.jacqueslanciault.com/wp-content/RUDSC_0189d_800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jacqueslanciault.com/wp-content/RUDSC_0189f_80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hyperlink" Target="https://commons.wikimedia.org/wiki/File:Die_drei_Bogatyr.jpg?uselang=f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jacqueslanciault.com/wp-content/RUDSC_0189l_80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hyperlink" Target="http://www.jacqueslanciault.com/wp-content/RUDSC_0189m_800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hyperlink" Target="http://www.jacqueslanciault.com/wp-content/RUDSC_0189o_80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Aivazovsky,_Ivan_-_The_Ninth_Wave.jpg?uselang=fr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s://parkstoneinternational.files.wordpress.com/2012/09/repin11.jp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http://www.zone-numerique.com/wp-content/uploads/2015/05/drapeau-russ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  <a:extLst/>
        </p:spPr>
      </p:pic>
      <p:sp>
        <p:nvSpPr>
          <p:cNvPr id="5" name="ZoneTexte 4"/>
          <p:cNvSpPr txBox="1"/>
          <p:nvPr/>
        </p:nvSpPr>
        <p:spPr>
          <a:xfrm>
            <a:off x="539552" y="848906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chemeClr val="bg1"/>
                </a:solidFill>
                <a:latin typeface="+mj-lt"/>
              </a:rPr>
              <a:t>Découvrons la Russie au delà de….</a:t>
            </a:r>
            <a:endParaRPr lang="fr-FR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8" name="Picture 4" descr="http://img0.svstatic.com/wallpapers/802c95e6266c97cc92915b18190e83b7_large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5688632" cy="3986605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755576" y="2204864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tx2">
                    <a:lumMod val="75000"/>
                  </a:schemeClr>
                </a:solidFill>
              </a:rPr>
              <a:t>l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</a:rPr>
              <a:t>a Place Rouge et son Histoire…</a:t>
            </a:r>
            <a:endParaRPr lang="fr-FR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30" name="Picture 6" descr="http://www.evgeniaobraztsova.com/media/news/bolsho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803" y="3789040"/>
            <a:ext cx="5835693" cy="3024336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3347863" y="4046544"/>
            <a:ext cx="62537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du Bolchoï et ses compositeurs célèbres…</a:t>
            </a:r>
            <a:endParaRPr lang="fr-FR" sz="3200" b="1" dirty="0">
              <a:solidFill>
                <a:srgbClr val="FF0000"/>
              </a:solidFill>
            </a:endParaRPr>
          </a:p>
        </p:txBody>
      </p:sp>
      <p:pic>
        <p:nvPicPr>
          <p:cNvPr id="4" name="Moscow Nights (Instrumental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750" out="22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2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zone-numerique.com/wp-content/uploads/2015/05/drapeau-russ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30386"/>
            <a:ext cx="8640960" cy="26593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  <a:extLst/>
        </p:spPr>
      </p:pic>
      <p:sp>
        <p:nvSpPr>
          <p:cNvPr id="3" name="ZoneTexte 2"/>
          <p:cNvSpPr txBox="1"/>
          <p:nvPr/>
        </p:nvSpPr>
        <p:spPr>
          <a:xfrm>
            <a:off x="827584" y="764704"/>
            <a:ext cx="7272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Découvrons la Russie a travers </a:t>
            </a:r>
          </a:p>
          <a:p>
            <a:r>
              <a:rPr lang="fr-F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ses peintres et leurs peintures…</a:t>
            </a:r>
            <a:endParaRPr lang="fr-F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007230" y="3212976"/>
            <a:ext cx="27168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Paris a le Louvre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319996" y="5373216"/>
            <a:ext cx="57885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Moscou a La Galerie </a:t>
            </a:r>
            <a:r>
              <a:rPr lang="fr-FR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TRETIAKOV et </a:t>
            </a:r>
            <a:endParaRPr lang="fr-FR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</a:t>
            </a:r>
            <a:r>
              <a:rPr lang="fr-FR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Pétersbourg </a:t>
            </a:r>
            <a:r>
              <a:rPr lang="fr-F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Le </a:t>
            </a:r>
            <a:r>
              <a:rPr lang="fr-FR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Musée RUSSE. </a:t>
            </a:r>
            <a:r>
              <a:rPr lang="fr-FR" sz="3000" dirty="0" smtClean="0">
                <a:solidFill>
                  <a:schemeClr val="bg1"/>
                </a:solidFill>
              </a:rPr>
              <a:t> </a:t>
            </a:r>
            <a:endParaRPr lang="fr-FR" sz="3000" dirty="0">
              <a:solidFill>
                <a:schemeClr val="bg1"/>
              </a:solidFill>
            </a:endParaRPr>
          </a:p>
          <a:p>
            <a:endParaRPr lang="fr-FR" sz="2800" dirty="0"/>
          </a:p>
        </p:txBody>
      </p:sp>
      <p:pic>
        <p:nvPicPr>
          <p:cNvPr id="6" name="Picture 2" descr="http://img1.mxstatic.com/wallpapers/7bae993de8a2801e1aaea83a08e0deca_large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232720"/>
            <a:ext cx="2664296" cy="166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alux.com/wp-content/uploads/2014/09/prado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85356"/>
            <a:ext cx="281631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755576" y="3861048"/>
            <a:ext cx="30365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Madrid a Le Prado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14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6856" y="413792"/>
            <a:ext cx="8229600" cy="1143000"/>
          </a:xfrm>
        </p:spPr>
        <p:txBody>
          <a:bodyPr>
            <a:noAutofit/>
          </a:bodyPr>
          <a:lstStyle/>
          <a:p>
            <a:r>
              <a:rPr lang="fr-F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fr-F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fr-FR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alerie </a:t>
            </a:r>
            <a:r>
              <a:rPr lang="fr-F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TRETIAKOV </a:t>
            </a:r>
            <a:r>
              <a:rPr lang="fr-F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Moscou </a:t>
            </a:r>
            <a:r>
              <a:rPr lang="fr-FR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</a:t>
            </a:r>
            <a:r>
              <a:rPr lang="fr-F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</a:t>
            </a:r>
            <a:r>
              <a:rPr lang="fr-F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Musée </a:t>
            </a:r>
            <a:r>
              <a:rPr lang="fr-FR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RUSSE </a:t>
            </a:r>
            <a:r>
              <a:rPr lang="fr-F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</a:t>
            </a:r>
            <a:r>
              <a:rPr lang="fr-FR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</a:t>
            </a:r>
            <a:r>
              <a:rPr lang="fr-F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Pétersbourg :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Deux </a:t>
            </a:r>
            <a:r>
              <a:rPr lang="fr-FR" sz="3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musées qui célèbrent l'art russe</a:t>
            </a:r>
            <a:r>
              <a:rPr lang="en-US" sz="3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Connecteur droit 4"/>
          <p:cNvCxnSpPr>
            <a:stCxn id="2" idx="2"/>
          </p:cNvCxnSpPr>
          <p:nvPr/>
        </p:nvCxnSpPr>
        <p:spPr>
          <a:xfrm>
            <a:off x="4561656" y="1556792"/>
            <a:ext cx="0" cy="496369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971600" y="1671191"/>
            <a:ext cx="3016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Galerie TRETIAKOV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796711" y="1684747"/>
            <a:ext cx="2228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Musée RUSSE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 8" descr="L’entrée dans le musée est aussi digne des contes russes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08" y="2172439"/>
            <a:ext cx="3727249" cy="244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0" name="Connecteur droit 9"/>
          <p:cNvCxnSpPr/>
          <p:nvPr/>
        </p:nvCxnSpPr>
        <p:spPr>
          <a:xfrm flipH="1">
            <a:off x="323528" y="1556792"/>
            <a:ext cx="82809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518865" y="4795118"/>
            <a:ext cx="401743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Fondée en </a:t>
            </a:r>
            <a:r>
              <a:rPr lang="fr-FR" sz="23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Dédiée a l’Art russe: plus de </a:t>
            </a:r>
          </a:p>
          <a:p>
            <a:r>
              <a:rPr lang="fr-FR" sz="23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130 000 peintures </a:t>
            </a:r>
            <a:r>
              <a:rPr lang="fr-FR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fr-FR" sz="2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Image 15" descr="Le palais Mikhaïlovski où loge le Musée russe, Saint-Pétersbourg, Russie.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850" y="2172439"/>
            <a:ext cx="3394582" cy="244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ZoneTexte 16"/>
          <p:cNvSpPr txBox="1"/>
          <p:nvPr/>
        </p:nvSpPr>
        <p:spPr>
          <a:xfrm>
            <a:off x="4788024" y="4653136"/>
            <a:ext cx="44281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Fondé en </a:t>
            </a:r>
            <a:r>
              <a:rPr lang="fr-FR" sz="23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1898</a:t>
            </a:r>
            <a:endParaRPr lang="fr-FR" sz="23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Dédié a l’Art russe sous toutes ses formes : plus de </a:t>
            </a:r>
            <a:r>
              <a:rPr lang="fr-FR" sz="23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400000 œuvres</a:t>
            </a:r>
            <a:r>
              <a:rPr lang="fr-FR" sz="2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23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2300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75050" y="6165304"/>
            <a:ext cx="29328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 se situe a Moscou</a:t>
            </a:r>
            <a:endParaRPr lang="fr-F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5076056" y="6237312"/>
            <a:ext cx="354943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se situe a St Pétersbourg</a:t>
            </a:r>
            <a:endParaRPr lang="fr-F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863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756592" y="274638"/>
            <a:ext cx="8229600" cy="1143000"/>
          </a:xfrm>
        </p:spPr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GALERIE TRETRIAKOV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670318"/>
            <a:ext cx="8810718" cy="5647114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fr-FR" sz="5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Fondée en 1856 </a:t>
            </a:r>
            <a:r>
              <a:rPr lang="fr-FR" sz="55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partir de la collection privée de Pavel </a:t>
            </a:r>
            <a:r>
              <a:rPr lang="fr-FR" sz="55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Tretiakov</a:t>
            </a:r>
            <a:r>
              <a:rPr lang="fr-FR" sz="5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sz="5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 </a:t>
            </a:r>
            <a:r>
              <a:rPr lang="fr-FR" sz="5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amateur d’art, qui </a:t>
            </a:r>
            <a:r>
              <a:rPr lang="fr-FR" sz="55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fit cadeau à la ville de Moscou</a:t>
            </a:r>
            <a:r>
              <a:rPr lang="fr-FR" sz="5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5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 </a:t>
            </a:r>
            <a:r>
              <a:rPr lang="fr-FR" sz="5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 du </a:t>
            </a:r>
            <a:r>
              <a:rPr lang="fr-FR" sz="5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XIXe siècle.</a:t>
            </a:r>
          </a:p>
          <a:p>
            <a:pPr marL="0" indent="0" algn="just">
              <a:buNone/>
            </a:pPr>
            <a:r>
              <a:rPr lang="fr-FR" sz="5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just">
              <a:buNone/>
            </a:pPr>
            <a:r>
              <a:rPr lang="fr-FR" sz="5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Cette </a:t>
            </a:r>
            <a:r>
              <a:rPr lang="fr-FR" sz="5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collection d’art </a:t>
            </a:r>
            <a:r>
              <a:rPr lang="fr-FR" sz="5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russe est </a:t>
            </a:r>
            <a:r>
              <a:rPr lang="fr-FR" sz="5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peut-être moins connue mondialement que les chefs d’œuvres des peintres d’Europe </a:t>
            </a:r>
            <a:r>
              <a:rPr lang="fr-FR" sz="5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occidentale</a:t>
            </a:r>
            <a:r>
              <a:rPr lang="fr-FR" sz="5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55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fr-FR" sz="55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ais </a:t>
            </a:r>
            <a:r>
              <a:rPr lang="fr-FR" sz="55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Russie</a:t>
            </a:r>
            <a:r>
              <a:rPr lang="fr-FR" sz="5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les reproductions de ces tableaux sont partout : sur les boîtes des bonbons, les écrins en bois pour les bijoux, sur les tapis et les </a:t>
            </a:r>
            <a:r>
              <a:rPr lang="fr-FR" sz="5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calendriers. </a:t>
            </a:r>
          </a:p>
          <a:p>
            <a:pPr marL="0" indent="0" algn="just">
              <a:buNone/>
            </a:pPr>
            <a:endParaRPr lang="fr-FR" sz="5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fr-FR" sz="55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Toute l’histoire du pays, depuis les temps de la Russie impériale jusqu’à l’époque moderne, est retracée dans </a:t>
            </a:r>
            <a:r>
              <a:rPr lang="fr-FR" sz="55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cette galerie</a:t>
            </a:r>
            <a:r>
              <a:rPr lang="fr-FR" sz="55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fr-FR" sz="55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fr-FR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fr-FR" sz="2400" b="1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3076" name="Picture 4" descr="http://www.tretyakovgallery.ru/design/standart/en/images/gtg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666" y="165974"/>
            <a:ext cx="226956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70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media-cdn.tripadvisor.com/media/photo-s/09/65/3a/18/galerie-tretiakov-lavrouchins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6" y="1079350"/>
            <a:ext cx="5238750" cy="3933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615722" y="2060848"/>
            <a:ext cx="3060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 des salles de la galerie</a:t>
            </a:r>
            <a:endParaRPr lang="fr-F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699792" y="5097378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Statue de </a:t>
            </a:r>
            <a:r>
              <a:rPr lang="fr-FR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Pavel </a:t>
            </a:r>
            <a:r>
              <a:rPr lang="fr-FR" sz="20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Tretiakov</a:t>
            </a:r>
            <a:r>
              <a:rPr lang="fr-F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fondateur de la Galerie</a:t>
            </a:r>
            <a:endParaRPr lang="fr-F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Flèche droite 9"/>
          <p:cNvSpPr/>
          <p:nvPr/>
        </p:nvSpPr>
        <p:spPr>
          <a:xfrm>
            <a:off x="4872251" y="5714318"/>
            <a:ext cx="1368152" cy="7638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 rot="10800000">
            <a:off x="5868144" y="1226390"/>
            <a:ext cx="1368152" cy="7638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446856" y="-99392"/>
            <a:ext cx="8229600" cy="1143000"/>
          </a:xfrm>
        </p:spPr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Galerie TRETIAKOV en images 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12" y="2945499"/>
            <a:ext cx="2083760" cy="370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2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Musée RUSSE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2352" y="1556792"/>
            <a:ext cx="8579296" cy="492514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fr-F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Musée </a:t>
            </a:r>
            <a:r>
              <a:rPr lang="fr-FR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russe - </a:t>
            </a:r>
            <a:r>
              <a:rPr lang="fr-F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fr-FR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aint-Pétersbourg </a:t>
            </a:r>
            <a:r>
              <a:rPr lang="fr-F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 exclusivement consacré à l'Art </a:t>
            </a:r>
            <a:r>
              <a:rPr lang="fr-FR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russe. </a:t>
            </a:r>
          </a:p>
          <a:p>
            <a:pPr marL="0" indent="0" algn="just">
              <a:buNone/>
            </a:pPr>
            <a:endParaRPr 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fr-FR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fr-F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 </a:t>
            </a:r>
            <a:r>
              <a:rPr lang="fr-FR" sz="33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fondé en 1898 sur ordre du </a:t>
            </a:r>
            <a:r>
              <a:rPr lang="fr-FR" sz="33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tsar </a:t>
            </a:r>
            <a:r>
              <a:rPr lang="fr-FR" sz="33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Nicolas II</a:t>
            </a:r>
            <a:r>
              <a:rPr lang="fr-FR" sz="33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afin de concurrencer la Galerie </a:t>
            </a:r>
            <a:r>
              <a:rPr lang="fr-FR" sz="33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Tretiakov</a:t>
            </a:r>
            <a:r>
              <a:rPr lang="fr-F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ouverte quarante ans plus tôt à Moscou</a:t>
            </a:r>
            <a:r>
              <a:rPr lang="fr-FR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fr-F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33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fr-FR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Aujourd’hui</a:t>
            </a:r>
            <a:r>
              <a:rPr lang="fr-F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le musée possède </a:t>
            </a:r>
            <a:r>
              <a:rPr lang="fr-FR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quelques </a:t>
            </a:r>
            <a:r>
              <a:rPr lang="fr-FR" sz="33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400000 </a:t>
            </a:r>
            <a:r>
              <a:rPr lang="fr-FR" sz="3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3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peintures, </a:t>
            </a:r>
            <a:r>
              <a:rPr lang="fr-FR" sz="33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sculptures et objets </a:t>
            </a:r>
            <a:r>
              <a:rPr lang="fr-FR" sz="33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décoration</a:t>
            </a:r>
            <a:r>
              <a:rPr lang="fr-FR" sz="33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fr-FR" sz="33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en-US" sz="33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fr-F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C’est évidemment la plus importante collection d’art russe au monde.</a:t>
            </a:r>
            <a:endParaRPr 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25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27624"/>
            <a:ext cx="6608612" cy="3247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7148"/>
            <a:ext cx="6048404" cy="333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607" y="2149751"/>
            <a:ext cx="3913228" cy="2606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ZoneTexte 8"/>
          <p:cNvSpPr txBox="1"/>
          <p:nvPr/>
        </p:nvSpPr>
        <p:spPr>
          <a:xfrm>
            <a:off x="6587956" y="1732746"/>
            <a:ext cx="1944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 intérieur</a:t>
            </a:r>
            <a:endParaRPr lang="fr-F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Flèche droite 9"/>
          <p:cNvSpPr/>
          <p:nvPr/>
        </p:nvSpPr>
        <p:spPr>
          <a:xfrm rot="5400000">
            <a:off x="7996245" y="1012867"/>
            <a:ext cx="684075" cy="7638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 rot="10956886">
            <a:off x="7232411" y="5694230"/>
            <a:ext cx="721083" cy="7638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6932596" y="5117122"/>
            <a:ext cx="1984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musée de nuit</a:t>
            </a:r>
            <a:endParaRPr lang="fr-F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-108520" y="197768"/>
            <a:ext cx="8229600" cy="1143000"/>
          </a:xfrm>
        </p:spPr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Musée RUSSE en images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883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000">
        <p:fade/>
      </p:transition>
    </mc:Choice>
    <mc:Fallback xmlns="">
      <p:transition spd="med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principaux peintres/peintures exposés dans ces 2 musées</a:t>
            </a:r>
            <a:endParaRPr lang="fr-F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</p:spPr>
        <p:txBody>
          <a:bodyPr/>
          <a:lstStyle/>
          <a:p>
            <a:pPr marL="0" indent="0" algn="ctr">
              <a:buNone/>
            </a:pP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Œuvres des premiers portraitistes russes, dont le tout premier fut </a:t>
            </a:r>
            <a:r>
              <a:rPr lang="fr-F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Ivan </a:t>
            </a:r>
            <a:r>
              <a:rPr lang="fr-FR" sz="24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Nikitine</a:t>
            </a:r>
            <a:r>
              <a:rPr lang="fr-FR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 descr="Pierre le Grand sur son lit de mort, Ivan Nikitine, Musée russe, Saint-Pétersbourg, Russie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11694"/>
            <a:ext cx="2364095" cy="2841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Connecteur droit 5"/>
          <p:cNvCxnSpPr/>
          <p:nvPr/>
        </p:nvCxnSpPr>
        <p:spPr>
          <a:xfrm>
            <a:off x="179512" y="1556792"/>
            <a:ext cx="86409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79512" y="602128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i="1" u="sng" dirty="0">
                <a:solidFill>
                  <a:schemeClr val="bg1"/>
                </a:solidFill>
              </a:rPr>
              <a:t>« Pierre le Grand sur son lit de mort </a:t>
            </a:r>
            <a:r>
              <a:rPr lang="fr-FR" i="1" u="sng" dirty="0" smtClean="0">
                <a:solidFill>
                  <a:schemeClr val="bg1"/>
                </a:solidFill>
              </a:rPr>
              <a:t>»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48064" y="1700808"/>
            <a:ext cx="3491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Peintre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Dmitri</a:t>
            </a:r>
            <a:r>
              <a:rPr lang="fr-F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Levitsky</a:t>
            </a: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: il a notamment réalisé les portraits de Catherine II. 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 8" descr="Portrait de Maria Diakova par Dmitri Levitsky, Galerie Tretiakov, Moscou, Russie.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623" y="3006146"/>
            <a:ext cx="2364095" cy="3221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5039544" y="6228020"/>
            <a:ext cx="3780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«Portrait de Catherine II», 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1783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51512" y="1556791"/>
            <a:ext cx="0" cy="5076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02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9" y="43264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peintre </a:t>
            </a:r>
            <a:r>
              <a:rPr lang="fr-F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Karl </a:t>
            </a:r>
            <a:r>
              <a:rPr lang="fr-FR" sz="2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Brioullov</a:t>
            </a:r>
            <a:r>
              <a:rPr lang="fr-FR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 le premier peintre russe à être reconnu à l’international,  notamment par </a:t>
            </a:r>
            <a:r>
              <a:rPr lang="fr-F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 tableau            « 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dernier jour de Pompéi </a:t>
            </a:r>
            <a:r>
              <a:rPr lang="fr-F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 descr="Le dernier jour de Pompéi de Karl Briullov, Galerie Tretiakov, Moscou, Russie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636912"/>
            <a:ext cx="4746978" cy="3386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41953" y="6165304"/>
            <a:ext cx="48451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Karl </a:t>
            </a:r>
            <a:r>
              <a:rPr lang="fr-FR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Brioullov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«Le dernier jour de Pompéi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1833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 6" descr="The Rider de Karl Briullov, Galerie Tretiakov, Moscou, Russie.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8170"/>
            <a:ext cx="3240360" cy="4752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4998497" y="5445224"/>
            <a:ext cx="39659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i="1" dirty="0">
                <a:solidFill>
                  <a:schemeClr val="bg1"/>
                </a:solidFill>
              </a:rPr>
              <a:t> 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«La 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cavalière», en 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1832.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567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47667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Alexandre </a:t>
            </a:r>
            <a:r>
              <a:rPr lang="fr-F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Ivanov</a:t>
            </a:r>
            <a:r>
              <a:rPr lang="fr-F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mis 20 longues années à réaliser le tableau intitulé 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L’apparition du Chr</a:t>
            </a: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 ».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 descr="Le dernier jour de Pompéi de Karl Briullov, Galerie Tretiakov, Moscou, Russie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54" y="2043888"/>
            <a:ext cx="4256146" cy="2644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251520" y="4941168"/>
            <a:ext cx="431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Alexandre Ivanov, « L’apparition du Christ ».</a:t>
            </a:r>
            <a:r>
              <a:rPr lang="fr-FR" i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7167" y="2391271"/>
            <a:ext cx="2319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 </a:t>
            </a:r>
            <a:r>
              <a:rPr lang="fr-FR" sz="2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Vasnetsov</a:t>
            </a:r>
            <a:endParaRPr lang="en-US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 7" descr="https://upload.wikimedia.org/wikipedia/commons/thumb/d/dd/Die_drei_Bogatyr.jpg/220px-Die_drei_Bogatyr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584" y="3212976"/>
            <a:ext cx="4004310" cy="2657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4067944" y="6095037"/>
            <a:ext cx="5076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Les Bogatyrs »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(1898) </a:t>
            </a:r>
            <a:r>
              <a:rPr lang="fr-FR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 le tableau le plus populaire de Russie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397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512" y="476672"/>
            <a:ext cx="2801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Ivan </a:t>
            </a:r>
            <a:r>
              <a:rPr lang="fr-FR" sz="24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Kramskoï</a:t>
            </a:r>
            <a:endParaRPr lang="en-US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 descr="L’inconnue d’Ivan Kramskoï, Galerie Tretiakov, Moscou, Russie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24477"/>
            <a:ext cx="3816985" cy="2962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27692" y="4221088"/>
            <a:ext cx="3580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«L’inconnue», 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1883 d’Ivan </a:t>
            </a:r>
            <a:r>
              <a:rPr lang="fr-FR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Kramskoï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76464" y="1772816"/>
            <a:ext cx="4860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Ivan </a:t>
            </a:r>
            <a:r>
              <a:rPr lang="fr-FR" sz="24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Chichkine</a:t>
            </a:r>
            <a:r>
              <a:rPr lang="fr-FR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été un des meilleurs peintres paysagistes russes. 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 7" descr="Un matin dans une forêt de pins, œuvre d’Ivan Shishkine, qu’il a renié, et de Contantin Savitski, Galerie Tretiakov, Moscou, Russie.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216" y="2842988"/>
            <a:ext cx="4314248" cy="2962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3563888" y="6023029"/>
            <a:ext cx="54726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«Un matin dans une forêt de pins», 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1889. </a:t>
            </a:r>
          </a:p>
          <a:p>
            <a:pPr algn="ctr"/>
            <a:r>
              <a:rPr lang="fr-FR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C’est le deuxième tableau le plus populaire de Russie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33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512" y="36575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Ilya Repine</a:t>
            </a: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</a:t>
            </a: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peintre d’un extrême réalisme.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 descr="Ivan le Terrible tuant son fils, Ilya Repine, Galerie Tretiakov, Moscou, Russie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3801352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619245" y="4437112"/>
            <a:ext cx="3428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«Ivan le Terrible tuant son fils», 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i="1" dirty="0" smtClean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Image 6" descr="https://parkstoneinternational.files.wordpress.com/2012/09/repin11.jpg?w=418&amp;h=256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878" y="188640"/>
            <a:ext cx="4145228" cy="2719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4139952" y="3068960"/>
            <a:ext cx="5004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L’œuvre la plus magistrale de Ilya 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Repine : «  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Séance </a:t>
            </a:r>
            <a:r>
              <a:rPr lang="en-US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solennelle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du </a:t>
            </a:r>
            <a:r>
              <a:rPr lang="en-US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Conseil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d’État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 7 </a:t>
            </a:r>
            <a:r>
              <a:rPr lang="en-US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1901” (1903)</a:t>
            </a:r>
            <a:endParaRPr lang="fr-F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 8" descr="Aivazovsky, Ivan - The Ninth Wave.jpg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868" y="4221088"/>
            <a:ext cx="3543588" cy="2421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1323918" y="5733256"/>
            <a:ext cx="2383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La neuvième vague ».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5536" y="5271591"/>
            <a:ext cx="4290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Ivan </a:t>
            </a:r>
            <a:r>
              <a:rPr lang="fr-FR" sz="24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Aivazovki</a:t>
            </a: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peintre des mers</a:t>
            </a:r>
          </a:p>
        </p:txBody>
      </p:sp>
      <p:sp>
        <p:nvSpPr>
          <p:cNvPr id="12" name="Flèche droite 11"/>
          <p:cNvSpPr/>
          <p:nvPr/>
        </p:nvSpPr>
        <p:spPr>
          <a:xfrm>
            <a:off x="3167336" y="5977555"/>
            <a:ext cx="1368152" cy="7638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67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35696" y="851228"/>
            <a:ext cx="5472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</a:t>
            </a:r>
            <a:endParaRPr lang="fr-FR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79512" y="3140967"/>
            <a:ext cx="8640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Diaporama réalisé par la classe de 3eme C </a:t>
            </a:r>
          </a:p>
          <a:p>
            <a:pPr algn="ctr"/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 le groupe de Maxence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Lehee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Boris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Geny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Iris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Gibourg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Eva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Tsinker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Pierrick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Sadoux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J-S Stasi, Lysa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Lecornec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Cassandra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Makavos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Ahmed Sekkat, </a:t>
            </a:r>
          </a:p>
          <a:p>
            <a:pPr algn="ctr"/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Diana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Zenyan</a:t>
            </a:r>
            <a:r>
              <a:rPr lang="fr-F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Diana </a:t>
            </a:r>
            <a:r>
              <a:rPr lang="fr-F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Tosunyan</a:t>
            </a:r>
            <a:endParaRPr lang="fr-F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07504" y="5981856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Musique utilisée </a:t>
            </a: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Podmoskovnye</a:t>
            </a:r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Vechera</a:t>
            </a:r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Version Instrumentale</a:t>
            </a: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588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501</Words>
  <Application>Microsoft Office PowerPoint</Application>
  <PresentationFormat>Affichage à l'écran (4:3)</PresentationFormat>
  <Paragraphs>71</Paragraphs>
  <Slides>13</Slides>
  <Notes>2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Présentation PowerPoint</vt:lpstr>
      <vt:lpstr>Présentation PowerPoint</vt:lpstr>
      <vt:lpstr>La Galerie TRETIAKOV à Moscou  et le Musée RUSSE à St Pétersbourg :  Deux musées qui célèbrent l'art russe </vt:lpstr>
      <vt:lpstr>GALERIE TRETRIAKOV</vt:lpstr>
      <vt:lpstr>Galerie TRETIAKOV en images </vt:lpstr>
      <vt:lpstr>Musée RUSSE</vt:lpstr>
      <vt:lpstr>Le Musée RUSSE en images</vt:lpstr>
      <vt:lpstr>Les principaux peintres/peintures exposés dans ces 2 musées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Maxence LEHEE</dc:creator>
  <cp:lastModifiedBy>MAXLEHEE</cp:lastModifiedBy>
  <cp:revision>33</cp:revision>
  <dcterms:created xsi:type="dcterms:W3CDTF">2016-01-25T14:43:20Z</dcterms:created>
  <dcterms:modified xsi:type="dcterms:W3CDTF">2016-01-27T12:50:54Z</dcterms:modified>
</cp:coreProperties>
</file>